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97" r:id="rId5"/>
    <p:sldId id="270" r:id="rId6"/>
    <p:sldId id="272" r:id="rId7"/>
    <p:sldId id="296" r:id="rId8"/>
    <p:sldId id="278" r:id="rId9"/>
    <p:sldId id="259" r:id="rId10"/>
    <p:sldId id="285" r:id="rId11"/>
    <p:sldId id="261" r:id="rId12"/>
    <p:sldId id="298" r:id="rId13"/>
    <p:sldId id="283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291" r:id="rId22"/>
    <p:sldId id="295" r:id="rId23"/>
    <p:sldId id="292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26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8" autoAdjust="0"/>
    <p:restoredTop sz="86505" autoAdjust="0"/>
  </p:normalViewPr>
  <p:slideViewPr>
    <p:cSldViewPr snapToObjects="1" showGuides="1">
      <p:cViewPr>
        <p:scale>
          <a:sx n="125" d="100"/>
          <a:sy n="125" d="100"/>
        </p:scale>
        <p:origin x="-11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jeev\Documents\MSCS\CS399Li\ILSVRC%20stat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guesses'!$B$25</c:f>
              <c:strCache>
                <c:ptCount val="1"/>
                <c:pt idx="0">
                  <c:v>Flat cost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guesses'!$A$26:$A$29</c:f>
              <c:strCache>
                <c:ptCount val="4"/>
                <c:pt idx="0">
                  <c:v>XRCE</c:v>
                </c:pt>
                <c:pt idx="1">
                  <c:v>UvA</c:v>
                </c:pt>
                <c:pt idx="2">
                  <c:v>ISI</c:v>
                </c:pt>
                <c:pt idx="3">
                  <c:v>NII</c:v>
                </c:pt>
              </c:strCache>
            </c:strRef>
          </c:cat>
          <c:val>
            <c:numRef>
              <c:f>'5 guesses'!$B$26:$B$29</c:f>
              <c:numCache>
                <c:formatCode>0.000</c:formatCode>
                <c:ptCount val="4"/>
                <c:pt idx="0">
                  <c:v>0.257</c:v>
                </c:pt>
                <c:pt idx="1">
                  <c:v>0.31</c:v>
                </c:pt>
                <c:pt idx="2">
                  <c:v>0.359</c:v>
                </c:pt>
                <c:pt idx="3">
                  <c:v>0.505</c:v>
                </c:pt>
              </c:numCache>
            </c:numRef>
          </c:val>
        </c:ser>
        <c:ser>
          <c:idx val="1"/>
          <c:order val="1"/>
          <c:tx>
            <c:strRef>
              <c:f>'5 guesses'!$C$25</c:f>
              <c:strCache>
                <c:ptCount val="1"/>
                <c:pt idx="0">
                  <c:v>Hierarchical cost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guesses'!$A$26:$A$29</c:f>
              <c:strCache>
                <c:ptCount val="4"/>
                <c:pt idx="0">
                  <c:v>XRCE</c:v>
                </c:pt>
                <c:pt idx="1">
                  <c:v>UvA</c:v>
                </c:pt>
                <c:pt idx="2">
                  <c:v>ISI</c:v>
                </c:pt>
                <c:pt idx="3">
                  <c:v>NII</c:v>
                </c:pt>
              </c:strCache>
            </c:strRef>
          </c:cat>
          <c:val>
            <c:numRef>
              <c:f>'5 guesses'!$C$26:$C$29</c:f>
              <c:numCache>
                <c:formatCode>0.000</c:formatCode>
                <c:ptCount val="4"/>
                <c:pt idx="0">
                  <c:v>0.11</c:v>
                </c:pt>
                <c:pt idx="1">
                  <c:v>0.133</c:v>
                </c:pt>
                <c:pt idx="2">
                  <c:v>0.158</c:v>
                </c:pt>
                <c:pt idx="3">
                  <c:v>0.224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2947784"/>
        <c:axId val="105273592"/>
      </c:barChart>
      <c:catAx>
        <c:axId val="6129477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5273592"/>
        <c:crosses val="autoZero"/>
        <c:auto val="1"/>
        <c:lblAlgn val="ctr"/>
        <c:lblOffset val="100"/>
        <c:noMultiLvlLbl val="0"/>
      </c:catAx>
      <c:valAx>
        <c:axId val="105273592"/>
        <c:scaling>
          <c:orientation val="minMax"/>
        </c:scaling>
        <c:delete val="0"/>
        <c:axPos val="l"/>
        <c:numFmt formatCode="0.00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129477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BD31-3E78-344A-AA2A-B063B600CB56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C6E-7000-7941-8F32-9FE2F0CBD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4C6E-7000-7941-8F32-9FE2F0CBD4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4C6E-7000-7941-8F32-9FE2F0CBD4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4C6E-7000-7941-8F32-9FE2F0CBD4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4C6E-7000-7941-8F32-9FE2F0CBD4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4C6E-7000-7941-8F32-9FE2F0CBD4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4C6E-7000-7941-8F32-9FE2F0CBD4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9AB4-D96A-4770-9E9A-A4A88100FF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1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9D4AD-1008-D345-9E0E-9A4AEB2844E3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E8A0-763B-4347-BA7B-F6BE7D4F2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age-net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Large Scale Visual Recognition Challenge 2011 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logo_highres.png"/>
          <p:cNvPicPr>
            <a:picLocks noChangeAspect="1"/>
          </p:cNvPicPr>
          <p:nvPr/>
        </p:nvPicPr>
        <p:blipFill>
          <a:blip r:embed="rId3" cstate="print"/>
          <a:srcRect l="8696" t="27975" r="6522" b="30062"/>
          <a:stretch>
            <a:fillRect/>
          </a:stretch>
        </p:blipFill>
        <p:spPr>
          <a:xfrm>
            <a:off x="609600" y="533400"/>
            <a:ext cx="29718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14229"/>
            <a:ext cx="3835400" cy="134787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693008" y="3810000"/>
            <a:ext cx="530799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latin typeface="Helvetica Neue Light"/>
                <a:cs typeface="Helvetica Neue Light"/>
              </a:rPr>
              <a:t>Alex Berg			Stony Brook</a:t>
            </a:r>
          </a:p>
          <a:p>
            <a:pPr algn="l"/>
            <a:r>
              <a:rPr lang="en-US" sz="1600" dirty="0" err="1" smtClean="0">
                <a:latin typeface="Helvetica Neue Light"/>
                <a:cs typeface="Helvetica Neue Light"/>
              </a:rPr>
              <a:t>Jia</a:t>
            </a:r>
            <a:r>
              <a:rPr lang="en-US" sz="1600" dirty="0" smtClean="0">
                <a:latin typeface="Helvetica Neue Light"/>
                <a:cs typeface="Helvetica Neue Light"/>
              </a:rPr>
              <a:t> Deng			Stanford &amp; Princeton</a:t>
            </a:r>
          </a:p>
          <a:p>
            <a:pPr algn="l"/>
            <a:r>
              <a:rPr lang="en-US" sz="1600" dirty="0" err="1" smtClean="0">
                <a:latin typeface="Helvetica Neue Light"/>
                <a:cs typeface="Helvetica Neue Light"/>
              </a:rPr>
              <a:t>Sanjeev</a:t>
            </a:r>
            <a:r>
              <a:rPr lang="en-US" sz="1600" dirty="0" smtClean="0">
                <a:latin typeface="Helvetica Neue Light"/>
                <a:cs typeface="Helvetica Neue Light"/>
              </a:rPr>
              <a:t> </a:t>
            </a:r>
            <a:r>
              <a:rPr lang="en-US" sz="1600" dirty="0" err="1" smtClean="0">
                <a:latin typeface="Helvetica Neue Light"/>
                <a:cs typeface="Helvetica Neue Light"/>
              </a:rPr>
              <a:t>Satheesh</a:t>
            </a:r>
            <a:r>
              <a:rPr lang="en-US" sz="1600" dirty="0" smtClean="0">
                <a:latin typeface="Helvetica Neue Light"/>
                <a:cs typeface="Helvetica Neue Light"/>
              </a:rPr>
              <a:t>	Stanford</a:t>
            </a:r>
          </a:p>
          <a:p>
            <a:pPr algn="l"/>
            <a:r>
              <a:rPr lang="en-US" sz="1600" dirty="0" err="1" smtClean="0">
                <a:latin typeface="Helvetica Neue Light"/>
                <a:cs typeface="Helvetica Neue Light"/>
              </a:rPr>
              <a:t>Hao</a:t>
            </a:r>
            <a:r>
              <a:rPr lang="en-US" sz="1600" dirty="0" smtClean="0">
                <a:latin typeface="Helvetica Neue Light"/>
                <a:cs typeface="Helvetica Neue Light"/>
              </a:rPr>
              <a:t> Su			Stanford </a:t>
            </a:r>
          </a:p>
          <a:p>
            <a:pPr algn="l"/>
            <a:r>
              <a:rPr lang="en-US" sz="1600" dirty="0" err="1" smtClean="0">
                <a:latin typeface="Helvetica Neue Light"/>
                <a:cs typeface="Helvetica Neue Light"/>
              </a:rPr>
              <a:t>Fei-Fei</a:t>
            </a:r>
            <a:r>
              <a:rPr lang="en-US" sz="1600" dirty="0" smtClean="0">
                <a:latin typeface="Helvetica Neue Light"/>
                <a:cs typeface="Helvetica Neue Light"/>
              </a:rPr>
              <a:t> Li			Stanford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00" y="5654602"/>
            <a:ext cx="952500" cy="1039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5638800"/>
            <a:ext cx="952500" cy="1039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5654602"/>
            <a:ext cx="815760" cy="10093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5682105"/>
            <a:ext cx="990600" cy="995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Participation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7086" y="264417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Light"/>
                <a:cs typeface="Helvetica Neue Light"/>
              </a:rPr>
              <a:t>15 submissions</a:t>
            </a:r>
          </a:p>
          <a:p>
            <a:endParaRPr lang="en-US" sz="2800" dirty="0">
              <a:latin typeface="Helvetica Neue Light"/>
              <a:cs typeface="Helvetica Neue Light"/>
            </a:endParaRPr>
          </a:p>
          <a:p>
            <a:endParaRPr lang="en-US" sz="2800" dirty="0" smtClean="0"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7086" y="1828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Light"/>
                <a:cs typeface="Helvetica Neue Light"/>
              </a:rPr>
              <a:t>96 registrations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3657600"/>
            <a:ext cx="655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Helvetica Neue Light"/>
                <a:cs typeface="Helvetica Neue Light"/>
              </a:rPr>
              <a:t>Top Entries </a:t>
            </a:r>
          </a:p>
          <a:p>
            <a:r>
              <a:rPr lang="en-US" sz="2800" dirty="0">
                <a:latin typeface="Helvetica Neue Light"/>
                <a:cs typeface="Helvetica Neue Light"/>
              </a:rPr>
              <a:t>	</a:t>
            </a:r>
            <a:r>
              <a:rPr lang="en-US" sz="2800" dirty="0" smtClean="0">
                <a:latin typeface="Helvetica Neue Light"/>
                <a:cs typeface="Helvetica Neue Light"/>
              </a:rPr>
              <a:t>Xerox Research Centre Europe </a:t>
            </a:r>
          </a:p>
          <a:p>
            <a:r>
              <a:rPr lang="en-US" sz="2800" dirty="0">
                <a:latin typeface="Helvetica Neue Light"/>
                <a:cs typeface="Helvetica Neue Light"/>
              </a:rPr>
              <a:t>	</a:t>
            </a:r>
            <a:r>
              <a:rPr lang="en-US" sz="2800" dirty="0" smtClean="0">
                <a:latin typeface="Helvetica Neue Light"/>
                <a:cs typeface="Helvetica Neue Light"/>
              </a:rPr>
              <a:t>Univ. </a:t>
            </a:r>
            <a:r>
              <a:rPr lang="en-US" sz="2800" dirty="0">
                <a:latin typeface="Helvetica Neue Light"/>
                <a:cs typeface="Helvetica Neue Light"/>
              </a:rPr>
              <a:t>Amsterdam &amp; </a:t>
            </a:r>
            <a:r>
              <a:rPr lang="en-US" sz="2800" dirty="0" smtClean="0">
                <a:latin typeface="Helvetica Neue Light"/>
                <a:cs typeface="Helvetica Neue Light"/>
              </a:rPr>
              <a:t>Univ. Trento </a:t>
            </a:r>
          </a:p>
          <a:p>
            <a:r>
              <a:rPr lang="en-US" sz="2800" dirty="0">
                <a:latin typeface="Helvetica Neue Light"/>
                <a:cs typeface="Helvetica Neue Light"/>
              </a:rPr>
              <a:t>	</a:t>
            </a:r>
            <a:r>
              <a:rPr lang="en-US" sz="2800" dirty="0" smtClean="0">
                <a:latin typeface="Helvetica Neue Light"/>
                <a:cs typeface="Helvetica Neue Light"/>
              </a:rPr>
              <a:t>ISI </a:t>
            </a:r>
            <a:r>
              <a:rPr lang="en-US" sz="2800" dirty="0">
                <a:latin typeface="Helvetica Neue Light"/>
                <a:cs typeface="Helvetica Neue Light"/>
              </a:rPr>
              <a:t>Lab </a:t>
            </a:r>
            <a:r>
              <a:rPr lang="en-US" sz="2800" dirty="0" smtClean="0">
                <a:latin typeface="Helvetica Neue Light"/>
                <a:cs typeface="Helvetica Neue Light"/>
              </a:rPr>
              <a:t>Univ. Tokyo</a:t>
            </a:r>
          </a:p>
          <a:p>
            <a:r>
              <a:rPr lang="en-US" sz="2800" dirty="0">
                <a:latin typeface="Helvetica Neue Light"/>
                <a:cs typeface="Helvetica Neue Light"/>
              </a:rPr>
              <a:t>	</a:t>
            </a:r>
            <a:r>
              <a:rPr lang="en-US" sz="2800" dirty="0" smtClean="0">
                <a:latin typeface="Helvetica Neue Light"/>
                <a:cs typeface="Helvetica Neue Light"/>
              </a:rPr>
              <a:t>NII Japan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Classification Results </a:t>
            </a:r>
            <a:br>
              <a:rPr lang="en-US" dirty="0" smtClean="0">
                <a:latin typeface="Helvetica Neue Light"/>
                <a:cs typeface="Helvetica Neue Light"/>
              </a:rPr>
            </a:br>
            <a:r>
              <a:rPr lang="en-US" dirty="0" smtClean="0">
                <a:latin typeface="Helvetica Neue Light"/>
                <a:cs typeface="Helvetica Neue Light"/>
              </a:rPr>
              <a:t>Flat Cost, 5 </a:t>
            </a:r>
            <a:r>
              <a:rPr lang="en-US" dirty="0">
                <a:latin typeface="Helvetica Neue Light"/>
                <a:cs typeface="Helvetica Neue Light"/>
              </a:rPr>
              <a:t>P</a:t>
            </a:r>
            <a:r>
              <a:rPr lang="en-US" dirty="0" smtClean="0">
                <a:latin typeface="Helvetica Neue Light"/>
                <a:cs typeface="Helvetica Neue Light"/>
              </a:rPr>
              <a:t>redictions per Image</a:t>
            </a:r>
            <a:endParaRPr lang="en-US" dirty="0">
              <a:latin typeface="Helvetica Neue Light"/>
              <a:cs typeface="Helvetica Neue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2421143"/>
            <a:ext cx="7467600" cy="2748878"/>
            <a:chOff x="0" y="3049512"/>
            <a:chExt cx="9144000" cy="33659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49512"/>
              <a:ext cx="9144000" cy="3365973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7292918" y="3909079"/>
              <a:ext cx="0" cy="226312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743200" y="3920219"/>
              <a:ext cx="0" cy="226312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514600" y="3928980"/>
              <a:ext cx="0" cy="226312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743200" y="3508672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 Light"/>
                  <a:cs typeface="Helvetica Neue Light"/>
                </a:rPr>
                <a:t>2010</a:t>
              </a:r>
            </a:p>
            <a:p>
              <a:r>
                <a:rPr lang="en-US" dirty="0" smtClean="0">
                  <a:latin typeface="Helvetica Neue Light"/>
                  <a:cs typeface="Helvetica Neue Light"/>
                </a:rPr>
                <a:t>0.28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6458" y="3508672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 Light"/>
                  <a:cs typeface="Helvetica Neue Light"/>
                </a:rPr>
                <a:t>2011</a:t>
              </a:r>
            </a:p>
            <a:p>
              <a:r>
                <a:rPr lang="en-US" dirty="0" smtClean="0">
                  <a:latin typeface="Helvetica Neue Light"/>
                  <a:cs typeface="Helvetica Neue Light"/>
                </a:rPr>
                <a:t>0.26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92918" y="35052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 Neue Light"/>
                  <a:cs typeface="Helvetica Neue Light"/>
                </a:rPr>
                <a:t>Baseline</a:t>
              </a:r>
            </a:p>
            <a:p>
              <a:r>
                <a:rPr lang="en-US" dirty="0" smtClean="0">
                  <a:latin typeface="Helvetica Neue Light"/>
                  <a:cs typeface="Helvetica Neue Light"/>
                </a:rPr>
                <a:t>0.80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039977" y="5257800"/>
            <a:ext cx="1370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Flat Cost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202519" y="3493439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# Entries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9181" y="6172200"/>
            <a:ext cx="768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Probably evidence of some self selection in submissions.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Helvetica Neue Light"/>
                <a:cs typeface="Helvetica Neue Light"/>
              </a:rPr>
              <a:t>Best Classification Results</a:t>
            </a:r>
            <a:br>
              <a:rPr lang="en-US" sz="3600" dirty="0" smtClean="0">
                <a:latin typeface="Helvetica Neue Light"/>
                <a:cs typeface="Helvetica Neue Light"/>
              </a:rPr>
            </a:br>
            <a:r>
              <a:rPr lang="en-US" sz="3600" dirty="0" smtClean="0">
                <a:latin typeface="Helvetica Neue Light"/>
                <a:cs typeface="Helvetica Neue Light"/>
              </a:rPr>
              <a:t>5 Predictions / </a:t>
            </a:r>
            <a:r>
              <a:rPr lang="en-US" sz="3600" dirty="0">
                <a:latin typeface="Helvetica Neue Light"/>
                <a:cs typeface="Helvetica Neue Light"/>
              </a:rPr>
              <a:t>I</a:t>
            </a:r>
            <a:r>
              <a:rPr lang="en-US" sz="3600" dirty="0" smtClean="0">
                <a:latin typeface="Helvetica Neue Light"/>
                <a:cs typeface="Helvetica Neue Light"/>
              </a:rPr>
              <a:t>mage</a:t>
            </a:r>
            <a:endParaRPr lang="en-US" sz="3600" dirty="0">
              <a:latin typeface="Helvetica Neue Light"/>
              <a:cs typeface="Helvetica Neue Ligh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576493"/>
              </p:ext>
            </p:extLst>
          </p:nvPr>
        </p:nvGraphicFramePr>
        <p:xfrm>
          <a:off x="533400" y="14478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03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Classification Winners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Helvetica Neue Light"/>
              <a:cs typeface="Helvetica Neue Light"/>
            </a:endParaRPr>
          </a:p>
          <a:p>
            <a:pPr marL="514350" indent="-514350">
              <a:buAutoNum type="arabicParenR"/>
            </a:pPr>
            <a:r>
              <a:rPr lang="en-US" sz="4000" dirty="0" smtClean="0">
                <a:latin typeface="Helvetica Neue Light"/>
                <a:cs typeface="Helvetica Neue Light"/>
              </a:rPr>
              <a:t>XRCE ( </a:t>
            </a:r>
            <a:r>
              <a:rPr lang="en-US" sz="4000" b="1" dirty="0" smtClean="0">
                <a:latin typeface="Helvetica Neue Light"/>
                <a:cs typeface="Helvetica Neue Light"/>
              </a:rPr>
              <a:t>0.26 </a:t>
            </a:r>
            <a:r>
              <a:rPr lang="en-US" sz="4000" dirty="0" smtClean="0">
                <a:latin typeface="Helvetica Neue Light"/>
                <a:cs typeface="Helvetica Neue Light"/>
              </a:rPr>
              <a:t>)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Helvetica Neue Light"/>
                <a:cs typeface="Helvetica Neue Light"/>
              </a:rPr>
              <a:t>Univ. Amsterdam &amp; Univ. Trento ( </a:t>
            </a:r>
            <a:r>
              <a:rPr lang="en-US" b="1" dirty="0" smtClean="0">
                <a:latin typeface="Helvetica Neue Light"/>
                <a:cs typeface="Helvetica Neue Light"/>
              </a:rPr>
              <a:t>0.31 </a:t>
            </a:r>
            <a:r>
              <a:rPr lang="en-US" dirty="0" smtClean="0">
                <a:latin typeface="Helvetica Neue Light"/>
                <a:cs typeface="Helvetica Neue Light"/>
              </a:rPr>
              <a:t>)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Helvetica Neue Light"/>
                <a:cs typeface="Helvetica Neue Light"/>
              </a:rPr>
              <a:t>ISI Lab Tokyo University ( </a:t>
            </a:r>
            <a:r>
              <a:rPr lang="en-US" b="1" dirty="0" smtClean="0">
                <a:latin typeface="Helvetica Neue Light"/>
                <a:cs typeface="Helvetica Neue Light"/>
              </a:rPr>
              <a:t>0.34</a:t>
            </a:r>
            <a:r>
              <a:rPr lang="en-US" dirty="0" smtClean="0">
                <a:latin typeface="Helvetica Neue Light"/>
                <a:cs typeface="Helvetica Neue Light"/>
              </a:rPr>
              <a:t>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 Neue Light"/>
                <a:cs typeface="Helvetica Neue Light"/>
              </a:rPr>
              <a:t>Easiest synsets</a:t>
            </a:r>
            <a:endParaRPr lang="en-US" dirty="0">
              <a:latin typeface="Helvetica Neue Light"/>
              <a:cs typeface="Helvetica Neue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970195"/>
              </p:ext>
            </p:extLst>
          </p:nvPr>
        </p:nvGraphicFramePr>
        <p:xfrm>
          <a:off x="914400" y="1295400"/>
          <a:ext cx="5562600" cy="51911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50080"/>
                <a:gridCol w="1112520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web site, website, internet site, 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0.067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jack-o'-lantern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0.117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odometer,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hodometer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,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0.127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manhole cover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0.127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bullet train, bullet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0.147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electric locomotive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0.150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zebra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0.163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daisy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0.170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pickelhaube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0.170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freight car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0.180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nematode, nematode worm, roundworm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0.180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090307"/>
            <a:ext cx="86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* Numbers indicate the mean flat cost from the top 5 predictions from all submissions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17" y="5175907"/>
            <a:ext cx="121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26" y="1576020"/>
            <a:ext cx="1372973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46" y="228599"/>
            <a:ext cx="894403" cy="1106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58" y="421134"/>
            <a:ext cx="12192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13" y="3155576"/>
            <a:ext cx="12192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92" y="2678270"/>
            <a:ext cx="1183766" cy="1112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62" y="4114800"/>
            <a:ext cx="137297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Toughest Synsets</a:t>
            </a:r>
            <a:endParaRPr lang="en-US" dirty="0">
              <a:latin typeface="Helvetica Neue Light"/>
              <a:cs typeface="Helvetica Neue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335465"/>
              </p:ext>
            </p:extLst>
          </p:nvPr>
        </p:nvGraphicFramePr>
        <p:xfrm>
          <a:off x="1066800" y="1371600"/>
          <a:ext cx="4572000" cy="43786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29000"/>
                <a:gridCol w="1143000"/>
              </a:tblGrid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water jug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0.940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cassette player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0.940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weasel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0.943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sunscreen, sunblock, sun blocker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0.943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plunger, plumber's helper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0.947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syringe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0.950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wooden spoon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0.953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mallet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0.957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spatula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0.963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paintbrush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0.967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37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power drill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0.973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090307"/>
            <a:ext cx="86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* Numbers indicate the mean flat cost from the top 5 predictions from all submissions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1220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Water-jugs are hard!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30365"/>
            <a:ext cx="2362200" cy="35422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9" y="1661741"/>
            <a:ext cx="2745946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3" y="4311894"/>
            <a:ext cx="1676400" cy="2216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40" y="3810000"/>
            <a:ext cx="2660515" cy="2000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8" y="1693117"/>
            <a:ext cx="1828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7797" y="685800"/>
            <a:ext cx="5334000" cy="1146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But wooden spoons?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81200"/>
            <a:ext cx="3083052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9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17" y="838200"/>
            <a:ext cx="3772076" cy="3078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87" y="1711578"/>
            <a:ext cx="2631854" cy="1949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0"/>
            <a:ext cx="3024215" cy="2268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30694"/>
            <a:ext cx="3119718" cy="208397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9" y="2057400"/>
            <a:ext cx="2180504" cy="16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6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Easiest </a:t>
            </a:r>
            <a:r>
              <a:rPr lang="en-US" dirty="0" err="1" smtClean="0">
                <a:latin typeface="Helvetica Neue Light"/>
                <a:cs typeface="Helvetica Neue Light"/>
              </a:rPr>
              <a:t>Subtrees</a:t>
            </a:r>
            <a:endParaRPr lang="en-US" dirty="0">
              <a:latin typeface="Helvetica Neue Light"/>
              <a:cs typeface="Helvetica Neue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86319"/>
              </p:ext>
            </p:extLst>
          </p:nvPr>
        </p:nvGraphicFramePr>
        <p:xfrm>
          <a:off x="1219200" y="1676399"/>
          <a:ext cx="6705600" cy="31242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00400"/>
                <a:gridCol w="1600200"/>
                <a:gridCol w="1905000"/>
              </a:tblGrid>
              <a:tr h="608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effectLst/>
                          <a:latin typeface="Helvetica Neue Light"/>
                          <a:cs typeface="Helvetica Neue Light"/>
                        </a:rPr>
                        <a:t>Synset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# of leaves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Average flat cost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608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furniture</a:t>
                      </a:r>
                      <a:r>
                        <a:rPr lang="en-US" sz="1800" b="0" i="0" u="none" strike="noStrike" dirty="0" smtClean="0">
                          <a:effectLst/>
                          <a:latin typeface="Helvetica Neue Light"/>
                          <a:cs typeface="Helvetica Neue Light"/>
                        </a:rPr>
                        <a:t>, piece </a:t>
                      </a:r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of </a:t>
                      </a:r>
                      <a:r>
                        <a:rPr lang="en-US" sz="1800" b="0" i="0" u="none" strike="noStrike" dirty="0" smtClean="0">
                          <a:effectLst/>
                          <a:latin typeface="Helvetica Neue Light"/>
                          <a:cs typeface="Helvetica Neue Light"/>
                        </a:rPr>
                        <a:t>furniture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0.4563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47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vehicle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0.4728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47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bird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0.5092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47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Helvetica Neue Light"/>
                          <a:cs typeface="Helvetica Neue Light"/>
                        </a:rPr>
                        <a:t>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0.5362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47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vertebrate</a:t>
                      </a:r>
                      <a:r>
                        <a:rPr lang="en-US" sz="1800" b="0" i="0" u="none" strike="noStrike" dirty="0" smtClean="0">
                          <a:effectLst/>
                          <a:latin typeface="Helvetica Neue Light"/>
                          <a:cs typeface="Helvetica Neue Light"/>
                        </a:rPr>
                        <a:t>, craniate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256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0.5804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43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953000" y="3593068"/>
            <a:ext cx="3429000" cy="2883932"/>
            <a:chOff x="4953000" y="3593068"/>
            <a:chExt cx="3429000" cy="2883932"/>
          </a:xfrm>
        </p:grpSpPr>
        <p:sp>
          <p:nvSpPr>
            <p:cNvPr id="9" name="Rectangle 8"/>
            <p:cNvSpPr/>
            <p:nvPr/>
          </p:nvSpPr>
          <p:spPr>
            <a:xfrm>
              <a:off x="4953000" y="3962400"/>
              <a:ext cx="3429000" cy="2514600"/>
            </a:xfrm>
            <a:prstGeom prst="rect">
              <a:avLst/>
            </a:prstGeom>
            <a:noFill/>
            <a:ln w="2857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7400" y="3593068"/>
              <a:ext cx="148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Light"/>
                  <a:cs typeface="Helvetica Neue Light"/>
                </a:rPr>
                <a:t>LSVRC 2011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114800"/>
            <a:ext cx="2380183" cy="16636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19061" y="58790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Car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2190" y="5889830"/>
            <a:ext cx="161721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 Neue Light"/>
                <a:cs typeface="Helvetica Neue Light"/>
              </a:rPr>
              <a:t>Categorization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4547875"/>
            <a:ext cx="1351983" cy="369332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 Neue Light"/>
                <a:cs typeface="Helvetica Neue Light"/>
              </a:rPr>
              <a:t>Localization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338696" y="4920754"/>
            <a:ext cx="1368548" cy="814674"/>
            <a:chOff x="6338696" y="4920754"/>
            <a:chExt cx="1368548" cy="814674"/>
          </a:xfrm>
        </p:grpSpPr>
        <p:sp>
          <p:nvSpPr>
            <p:cNvPr id="14" name="Rectangle 13"/>
            <p:cNvSpPr/>
            <p:nvPr/>
          </p:nvSpPr>
          <p:spPr>
            <a:xfrm>
              <a:off x="6400800" y="4958522"/>
              <a:ext cx="454480" cy="2825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38696" y="4920754"/>
              <a:ext cx="1368548" cy="814674"/>
              <a:chOff x="6338696" y="4920754"/>
              <a:chExt cx="1368548" cy="81467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338696" y="4920754"/>
                <a:ext cx="549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Helvetica Neue Light"/>
                    <a:cs typeface="Helvetica Neue Light"/>
                  </a:rPr>
                  <a:t>Car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370982" y="4958522"/>
                <a:ext cx="1336262" cy="776906"/>
              </a:xfrm>
              <a:prstGeom prst="rect">
                <a:avLst/>
              </a:prstGeom>
              <a:noFill/>
              <a:ln w="38100" cmpd="sng">
                <a:solidFill>
                  <a:srgbClr val="44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Light"/>
                  <a:cs typeface="Helvetica Neue Ligh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Large</a:t>
            </a:r>
            <a:r>
              <a:rPr lang="en-US" baseline="0" dirty="0" smtClean="0">
                <a:latin typeface="Helvetica Neue Light"/>
                <a:cs typeface="Helvetica Neue Light"/>
              </a:rPr>
              <a:t> Scale Recognition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Millions to billions of images</a:t>
            </a:r>
          </a:p>
          <a:p>
            <a:r>
              <a:rPr lang="en-US" sz="2400" dirty="0">
                <a:latin typeface="Helvetica Neue Light"/>
                <a:cs typeface="Helvetica Neue Light"/>
              </a:rPr>
              <a:t>H</a:t>
            </a:r>
            <a:r>
              <a:rPr lang="en-US" sz="2400" dirty="0" smtClean="0">
                <a:latin typeface="Helvetica Neue Light"/>
                <a:cs typeface="Helvetica Neue Light"/>
              </a:rPr>
              <a:t>undreds of thousands of possible labels</a:t>
            </a:r>
          </a:p>
          <a:p>
            <a:r>
              <a:rPr lang="en-US" sz="2400" dirty="0" smtClean="0">
                <a:latin typeface="Helvetica Neue Light"/>
                <a:cs typeface="Helvetica Neue Light"/>
              </a:rPr>
              <a:t>Recognition for indexing and retrieval</a:t>
            </a:r>
          </a:p>
          <a:p>
            <a:r>
              <a:rPr lang="en-US" sz="2400" dirty="0" smtClean="0">
                <a:latin typeface="Helvetica Neue Light"/>
                <a:cs typeface="Helvetica Neue Light"/>
              </a:rPr>
              <a:t>Complement current Pascal VOC competitions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7200" y="3593068"/>
            <a:ext cx="3429000" cy="2883932"/>
            <a:chOff x="457200" y="3593068"/>
            <a:chExt cx="3429000" cy="2883932"/>
          </a:xfrm>
        </p:grpSpPr>
        <p:sp>
          <p:nvSpPr>
            <p:cNvPr id="5" name="Rectangle 4"/>
            <p:cNvSpPr/>
            <p:nvPr/>
          </p:nvSpPr>
          <p:spPr>
            <a:xfrm>
              <a:off x="457200" y="3962400"/>
              <a:ext cx="3429000" cy="2514600"/>
            </a:xfrm>
            <a:prstGeom prst="rect">
              <a:avLst/>
            </a:prstGeom>
            <a:noFill/>
            <a:ln w="2857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1600" y="3593068"/>
              <a:ext cx="148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Light"/>
                  <a:cs typeface="Helvetica Neue Light"/>
                </a:rPr>
                <a:t>LSVRC 2010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14800"/>
            <a:ext cx="2380183" cy="1663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861" y="58674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Car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Hardest </a:t>
            </a:r>
            <a:r>
              <a:rPr lang="en-US" dirty="0" err="1" smtClean="0">
                <a:latin typeface="Helvetica Neue Light"/>
                <a:cs typeface="Helvetica Neue Light"/>
              </a:rPr>
              <a:t>Subtrees</a:t>
            </a:r>
            <a:endParaRPr lang="en-US" dirty="0">
              <a:latin typeface="Helvetica Neue Light"/>
              <a:cs typeface="Helvetica Neue Light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63034"/>
              </p:ext>
            </p:extLst>
          </p:nvPr>
        </p:nvGraphicFramePr>
        <p:xfrm>
          <a:off x="1219200" y="1676399"/>
          <a:ext cx="6705600" cy="31242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00400"/>
                <a:gridCol w="1600200"/>
                <a:gridCol w="1905000"/>
              </a:tblGrid>
              <a:tr h="608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effectLst/>
                          <a:latin typeface="Helvetica Neue Light"/>
                          <a:cs typeface="Helvetica Neue Light"/>
                        </a:rPr>
                        <a:t>Synset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# of leaves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Average flat 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608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implement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0.7285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47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tool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0.7126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47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Helvetica Neue Light"/>
                          <a:cs typeface="Helvetica Neue Light"/>
                        </a:rPr>
                        <a:t>vessel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0.6875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47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Helvetica Neue Light"/>
                          <a:cs typeface="Helvetica Neue Light"/>
                        </a:rPr>
                        <a:t>reptile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0.6650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  <a:tr h="476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Helvetica Neue Light"/>
                          <a:cs typeface="Helvetica Neue Light"/>
                        </a:rPr>
                        <a:t>dog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Helvetica Neue Light"/>
                          <a:cs typeface="Helvetica Neue Light"/>
                        </a:rPr>
                        <a:t>0.6277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73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Most difficult  …..?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01" y="1600200"/>
            <a:ext cx="2513263" cy="1884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807" y="1905000"/>
            <a:ext cx="2057400" cy="1363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05000"/>
            <a:ext cx="2590800" cy="172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15611"/>
            <a:ext cx="2531979" cy="1941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364" y="3836737"/>
            <a:ext cx="2352843" cy="1764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915611"/>
            <a:ext cx="2497985" cy="204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Most difficult paintbrushes!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01" y="1600200"/>
            <a:ext cx="2513263" cy="1884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807" y="1905000"/>
            <a:ext cx="2057400" cy="1363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05000"/>
            <a:ext cx="2590800" cy="172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15611"/>
            <a:ext cx="2531979" cy="1941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364" y="3836737"/>
            <a:ext cx="2352843" cy="1764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915611"/>
            <a:ext cx="2497985" cy="204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Easiest paintbrushes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92" y="1848853"/>
            <a:ext cx="5207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04" y="1848853"/>
            <a:ext cx="2245895" cy="1691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078" y="1809081"/>
            <a:ext cx="2298689" cy="1731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57053"/>
            <a:ext cx="3048000" cy="20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166183"/>
            <a:ext cx="2377017" cy="1782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343399"/>
            <a:ext cx="2425045" cy="1605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Localization Challenge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042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Entries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Two Brave Submissions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76762"/>
              </p:ext>
            </p:extLst>
          </p:nvPr>
        </p:nvGraphicFramePr>
        <p:xfrm>
          <a:off x="609600" y="3048000"/>
          <a:ext cx="7848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12954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Helvetica Neue Light"/>
                          <a:cs typeface="Helvetica Neue Light"/>
                        </a:rPr>
                        <a:t>Team</a:t>
                      </a:r>
                      <a:endParaRPr lang="en-US" sz="18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Helvetica Neue Light"/>
                          <a:cs typeface="Helvetica Neue Light"/>
                        </a:rPr>
                        <a:t>Flat</a:t>
                      </a:r>
                      <a:r>
                        <a:rPr lang="en-US" sz="1800" b="0" i="0" baseline="0" dirty="0" smtClean="0">
                          <a:latin typeface="Helvetica Neue Light"/>
                          <a:cs typeface="Helvetica Neue Light"/>
                        </a:rPr>
                        <a:t> cost</a:t>
                      </a:r>
                      <a:endParaRPr lang="en-US" sz="18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Helvetica Neue Light"/>
                          <a:cs typeface="Helvetica Neue Light"/>
                        </a:rPr>
                        <a:t>Hierarchical</a:t>
                      </a:r>
                      <a:r>
                        <a:rPr lang="en-US" sz="1800" b="0" i="0" baseline="0" dirty="0" smtClean="0">
                          <a:latin typeface="Helvetica Neue Light"/>
                          <a:cs typeface="Helvetica Neue Light"/>
                        </a:rPr>
                        <a:t> cost</a:t>
                      </a:r>
                      <a:endParaRPr lang="en-US" sz="18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University of Amsterdam &amp; University of Trento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0.285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ISI lab., the Univ. of Tokyo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0.565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0.41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06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Precision</a:t>
            </a:r>
            <a:endParaRPr lang="en-US" dirty="0">
              <a:latin typeface="Helvetica Neue Light"/>
              <a:cs typeface="Helvetica Neue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494005"/>
              </p:ext>
            </p:extLst>
          </p:nvPr>
        </p:nvGraphicFramePr>
        <p:xfrm>
          <a:off x="914400" y="1600200"/>
          <a:ext cx="7239000" cy="440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latin typeface="Helvetica Neue Light"/>
                          <a:cs typeface="Helvetica Neue Light"/>
                        </a:rPr>
                        <a:t>Best</a:t>
                      </a:r>
                      <a:endParaRPr lang="en-US" sz="2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latin typeface="Helvetica Neue Light"/>
                          <a:cs typeface="Helvetica Neue Light"/>
                        </a:rPr>
                        <a:t>Worst</a:t>
                      </a:r>
                      <a:endParaRPr lang="en-US" sz="2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jack-o'-lantern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paintbrush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web site, website, internet site, 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muzzle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monarch, monarch butterfly,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power drill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rock beauty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 [tricolored fish]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water jug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golf ball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mallet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daisy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spatula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airliner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gravel, crushed rock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23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Recall</a:t>
            </a:r>
            <a:endParaRPr lang="en-US" dirty="0">
              <a:latin typeface="Helvetica Neue Light"/>
              <a:cs typeface="Helvetica Neue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857653"/>
              </p:ext>
            </p:extLst>
          </p:nvPr>
        </p:nvGraphicFramePr>
        <p:xfrm>
          <a:off x="914400" y="1600200"/>
          <a:ext cx="7239000" cy="440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latin typeface="Helvetica Neue Light"/>
                          <a:cs typeface="Helvetica Neue Light"/>
                        </a:rPr>
                        <a:t>Best</a:t>
                      </a:r>
                      <a:endParaRPr lang="en-US" sz="2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latin typeface="Helvetica Neue Light"/>
                          <a:cs typeface="Helvetica Neue Light"/>
                        </a:rPr>
                        <a:t>Worst</a:t>
                      </a:r>
                      <a:endParaRPr lang="en-US" sz="2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jack-o'-lantern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paintbrush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web site, website, internet site, 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muzzle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monarch, monarch butterfly,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power drill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rock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beauty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 [tricolored fish]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water jug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golf ball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mallet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manhole cover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spatula</a:t>
                      </a:r>
                    </a:p>
                  </a:txBody>
                  <a:tcPr marL="9525" marR="9525" marT="9525" marB="0" anchor="ctr"/>
                </a:tc>
              </a:tr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airliner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gravel, crushed rock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11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7"/>
            <a:ext cx="8991600" cy="5516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Detection performance coupled to classification 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All of {paintbrush, muzzle, power drill, water jug, mallet, spatula ,gravel} and many others are difficult classification synsets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The best detection </a:t>
            </a:r>
            <a:r>
              <a:rPr lang="en-US" dirty="0" err="1" smtClean="0">
                <a:latin typeface="Helvetica Neue Light"/>
                <a:cs typeface="Helvetica Neue Light"/>
              </a:rPr>
              <a:t>synsets</a:t>
            </a:r>
            <a:r>
              <a:rPr lang="en-US" dirty="0" smtClean="0">
                <a:latin typeface="Helvetica Neue Light"/>
                <a:cs typeface="Helvetica Neue Light"/>
              </a:rPr>
              <a:t> those with the best classification performance 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E.g., Tend to occupy the entire image</a:t>
            </a:r>
          </a:p>
          <a:p>
            <a:pPr lvl="1"/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Rough </a:t>
            </a:r>
            <a:r>
              <a:rPr lang="en-US" dirty="0" smtClean="0">
                <a:latin typeface="Helvetica Neue Light"/>
                <a:cs typeface="Helvetica Neue Light"/>
              </a:rPr>
              <a:t>Analysis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363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Helvetica Neue Light"/>
                <a:cs typeface="Helvetica Neue Light"/>
              </a:rPr>
              <a:t>Highly accurate localizations from the winning submission</a:t>
            </a:r>
            <a:endParaRPr lang="en-US" sz="3600" dirty="0">
              <a:latin typeface="Helvetica Neue Light"/>
              <a:cs typeface="Helvetica Neue Ligh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	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950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Source for categories and training data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Helvetica Neue Light"/>
                <a:cs typeface="Helvetica Neue Light"/>
              </a:rPr>
              <a:t>ImageNet</a:t>
            </a:r>
            <a:endParaRPr lang="en-US" dirty="0" smtClean="0">
              <a:latin typeface="Helvetica Neue Light"/>
              <a:cs typeface="Helvetica Neue Light"/>
            </a:endParaRP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14,192,122</a:t>
            </a:r>
            <a:r>
              <a:rPr lang="en-US" baseline="0" dirty="0" smtClean="0">
                <a:latin typeface="Helvetica Neue Light"/>
                <a:cs typeface="Helvetica Neue Light"/>
              </a:rPr>
              <a:t> million images, </a:t>
            </a:r>
            <a:r>
              <a:rPr lang="en-US" dirty="0" smtClean="0">
                <a:latin typeface="Helvetica Neue Light"/>
                <a:cs typeface="Helvetica Neue Light"/>
              </a:rPr>
              <a:t>21841</a:t>
            </a:r>
            <a:r>
              <a:rPr lang="en-US" baseline="0" dirty="0" smtClean="0">
                <a:latin typeface="Helvetica Neue Light"/>
                <a:cs typeface="Helvetica Neue Light"/>
              </a:rPr>
              <a:t> thousand categories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Image found via web searches for </a:t>
            </a:r>
            <a:r>
              <a:rPr lang="en-US" dirty="0" err="1" smtClean="0">
                <a:latin typeface="Helvetica Neue Light"/>
                <a:cs typeface="Helvetica Neue Light"/>
              </a:rPr>
              <a:t>WordNet</a:t>
            </a:r>
            <a:r>
              <a:rPr lang="en-US" dirty="0" smtClean="0">
                <a:latin typeface="Helvetica Neue Light"/>
                <a:cs typeface="Helvetica Neue Light"/>
              </a:rPr>
              <a:t> noun </a:t>
            </a:r>
            <a:r>
              <a:rPr lang="en-US" dirty="0" err="1" smtClean="0">
                <a:latin typeface="Helvetica Neue Light"/>
                <a:cs typeface="Helvetica Neue Light"/>
              </a:rPr>
              <a:t>synsets</a:t>
            </a:r>
            <a:endParaRPr lang="en-US" dirty="0" smtClean="0">
              <a:latin typeface="Helvetica Neue Light"/>
              <a:cs typeface="Helvetica Neue Light"/>
            </a:endParaRPr>
          </a:p>
          <a:p>
            <a:pPr lvl="1"/>
            <a:r>
              <a:rPr lang="en-US" baseline="0" dirty="0" smtClean="0">
                <a:latin typeface="Helvetica Neue Light"/>
                <a:cs typeface="Helvetica Neue Light"/>
              </a:rPr>
              <a:t>Hand verified using</a:t>
            </a:r>
            <a:r>
              <a:rPr lang="en-US" dirty="0" smtClean="0">
                <a:latin typeface="Helvetica Neue Light"/>
                <a:cs typeface="Helvetica Neue Light"/>
              </a:rPr>
              <a:t> </a:t>
            </a:r>
            <a:r>
              <a:rPr lang="en-US" baseline="0" dirty="0" smtClean="0">
                <a:latin typeface="Helvetica Neue Light"/>
                <a:cs typeface="Helvetica Neue Light"/>
              </a:rPr>
              <a:t> Mechanical Turk </a:t>
            </a:r>
          </a:p>
          <a:p>
            <a:pPr lvl="1"/>
            <a:r>
              <a:rPr lang="en-US" dirty="0">
                <a:latin typeface="Helvetica Neue Light"/>
                <a:cs typeface="Helvetica Neue Light"/>
              </a:rPr>
              <a:t>B</a:t>
            </a:r>
            <a:r>
              <a:rPr lang="en-US" dirty="0" smtClean="0">
                <a:latin typeface="Helvetica Neue Light"/>
                <a:cs typeface="Helvetica Neue Light"/>
              </a:rPr>
              <a:t>ounding boxes for query object labeled</a:t>
            </a:r>
          </a:p>
          <a:p>
            <a:pPr lvl="1"/>
            <a:r>
              <a:rPr lang="en-US" dirty="0">
                <a:latin typeface="Helvetica Neue Light"/>
                <a:cs typeface="Helvetica Neue Light"/>
              </a:rPr>
              <a:t>N</a:t>
            </a:r>
            <a:r>
              <a:rPr lang="en-US" dirty="0" smtClean="0">
                <a:latin typeface="Helvetica Neue Light"/>
                <a:cs typeface="Helvetica Neue Light"/>
              </a:rPr>
              <a:t>ew data for validation and testing each year</a:t>
            </a:r>
          </a:p>
          <a:p>
            <a:r>
              <a:rPr lang="en-US" dirty="0" err="1" smtClean="0">
                <a:latin typeface="Helvetica Neue Light"/>
                <a:cs typeface="Helvetica Neue Light"/>
              </a:rPr>
              <a:t>WordNet</a:t>
            </a:r>
            <a:endParaRPr lang="en-US" dirty="0" smtClean="0">
              <a:latin typeface="Helvetica Neue Light"/>
              <a:cs typeface="Helvetica Neue Light"/>
            </a:endParaRP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Source of the labels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Semantic hierarchy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Contains large fraction of </a:t>
            </a:r>
            <a:r>
              <a:rPr lang="en-US" dirty="0">
                <a:latin typeface="Helvetica Neue Light"/>
                <a:cs typeface="Helvetica Neue Light"/>
              </a:rPr>
              <a:t>E</a:t>
            </a:r>
            <a:r>
              <a:rPr lang="en-US" dirty="0" smtClean="0">
                <a:latin typeface="Helvetica Neue Light"/>
                <a:cs typeface="Helvetica Neue Light"/>
              </a:rPr>
              <a:t>nglish nouns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Also used to collect other datasets like tiny images (</a:t>
            </a:r>
            <a:r>
              <a:rPr lang="en-US" dirty="0" err="1" smtClean="0">
                <a:latin typeface="Helvetica Neue Light"/>
                <a:cs typeface="Helvetica Neue Light"/>
              </a:rPr>
              <a:t>Torralba</a:t>
            </a:r>
            <a:r>
              <a:rPr lang="en-US" dirty="0" smtClean="0">
                <a:latin typeface="Helvetica Neue Light"/>
                <a:cs typeface="Helvetica Neue Light"/>
              </a:rPr>
              <a:t> et al)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Note that categorization is not the end/only goal, so idiosyncrasies of </a:t>
            </a:r>
            <a:r>
              <a:rPr lang="en-US" dirty="0" err="1" smtClean="0">
                <a:latin typeface="Helvetica Neue Light"/>
                <a:cs typeface="Helvetica Neue Light"/>
              </a:rPr>
              <a:t>WordNet</a:t>
            </a:r>
            <a:r>
              <a:rPr lang="en-US" dirty="0" smtClean="0">
                <a:latin typeface="Helvetica Neue Light"/>
                <a:cs typeface="Helvetica Neue Light"/>
              </a:rPr>
              <a:t> may be less critical</a:t>
            </a:r>
          </a:p>
        </p:txBody>
      </p:sp>
      <p:pic>
        <p:nvPicPr>
          <p:cNvPr id="4" name="Picture 3" descr="logo_highres.png"/>
          <p:cNvPicPr>
            <a:picLocks noChangeAspect="1"/>
          </p:cNvPicPr>
          <p:nvPr/>
        </p:nvPicPr>
        <p:blipFill>
          <a:blip r:embed="rId3" cstate="print"/>
          <a:srcRect l="8696" t="27975" r="6522" b="30062"/>
          <a:stretch>
            <a:fillRect/>
          </a:stretch>
        </p:blipFill>
        <p:spPr>
          <a:xfrm>
            <a:off x="6172200" y="1143000"/>
            <a:ext cx="29718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C:\Users\Sanjeev\Desktop\Imagenet\bbox\ILSVRC2011_test_000041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1" y="4038600"/>
            <a:ext cx="2797784" cy="25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anjeev\Desktop\Imagenet\bbox\ILSVRC2011_test_000157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12" y="4191000"/>
            <a:ext cx="3180976" cy="238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njeev\Desktop\Imagenet\bbox\ILSVRC2011_test_0000148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12" y="2272553"/>
            <a:ext cx="2998933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anjeev\Desktop\Imagenet\bbox\ILSVRC2011_test_0000394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51" y="282386"/>
            <a:ext cx="3932767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Sanjeev\Desktop\Imagenet\bbox\ILSVRC2011_test_0001385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20" y="134936"/>
            <a:ext cx="24987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60235" y="1497104"/>
            <a:ext cx="1193800" cy="1219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07412" y="282386"/>
            <a:ext cx="1066800" cy="170338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6" name="Picture 10" descr="C:\Users\Sanjeev\Desktop\Imagenet\bbox\ILSVRC2011_test_00010363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81" y="3469154"/>
            <a:ext cx="207860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343401" y="4724400"/>
            <a:ext cx="381000" cy="53339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7251" y="4038600"/>
            <a:ext cx="2797784" cy="25381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05600" y="4419601"/>
            <a:ext cx="1447800" cy="129539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00378" y="2626567"/>
            <a:ext cx="929222" cy="103103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0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Other correct localizations from the winning submission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501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njeev\Desktop\Imagenet\semi_bbox\ILSVRC2011_test_000005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63" y="241300"/>
            <a:ext cx="188200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njeev\Desktop\Imagenet\semi_bbox\ILSVRC2011_test_0000098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22" y="241300"/>
            <a:ext cx="3413363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anjeev\Desktop\Imagenet\semi_bbox\ILSVRC2011_test_0000095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74963"/>
            <a:ext cx="2539273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Sanjeev\Desktop\Imagenet\semi_bbox\ILSVRC2011_test_0000095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36" y="5375274"/>
            <a:ext cx="3224139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Sanjeev\Desktop\Imagenet\semi_bbox\ILSVRC2011_test_0000088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3" y="2413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Sanjeev\Desktop\Imagenet\semi_bbox\ILSVRC2011_test_0000081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2" y="3352800"/>
            <a:ext cx="2564014" cy="32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Sanjeev\Desktop\Imagenet\semi_bbox\ILSVRC2011_test_00000570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03" y="28194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98308" y="277904"/>
            <a:ext cx="2073491" cy="16270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2999581"/>
            <a:ext cx="914400" cy="1600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1400" y="332581"/>
            <a:ext cx="1676400" cy="21820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400" y="838200"/>
            <a:ext cx="2362200" cy="1219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6999" y="2999580"/>
            <a:ext cx="2358003" cy="187721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3000" y="3398836"/>
            <a:ext cx="1249253" cy="31543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98104" y="5596729"/>
            <a:ext cx="1007496" cy="88027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Helvetica Neue Light"/>
                <a:cs typeface="Helvetica Neue Light"/>
              </a:rPr>
              <a:t>2012 Large Scale Visual Recognition Challenge!</a:t>
            </a:r>
            <a:endParaRPr lang="en-US" sz="3400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743200"/>
            <a:ext cx="3477632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 Neue Light"/>
                <a:cs typeface="Helvetica Neue Light"/>
              </a:rPr>
              <a:t>Stay tuned…</a:t>
            </a:r>
            <a:endParaRPr lang="en-US" sz="2400" baseline="0" dirty="0" smtClean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ILSVRC 2011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4080" y="1981200"/>
            <a:ext cx="65532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Training data </a:t>
            </a:r>
          </a:p>
          <a:p>
            <a:r>
              <a:rPr lang="en-US" dirty="0"/>
              <a:t> </a:t>
            </a:r>
            <a:r>
              <a:rPr lang="en-US" dirty="0" smtClean="0"/>
              <a:t> 1,229,413 </a:t>
            </a:r>
            <a:r>
              <a:rPr lang="en-US" dirty="0"/>
              <a:t>images in </a:t>
            </a:r>
            <a:r>
              <a:rPr lang="en-US" dirty="0" smtClean="0"/>
              <a:t>1000 </a:t>
            </a:r>
            <a:r>
              <a:rPr lang="en-US" dirty="0" err="1" smtClean="0"/>
              <a:t>synsets</a:t>
            </a:r>
            <a:endParaRPr lang="en-US" dirty="0"/>
          </a:p>
          <a:p>
            <a:pPr lvl="1"/>
            <a:r>
              <a:rPr lang="en-US" dirty="0"/>
              <a:t>Min = 384 , median = 1300, max = </a:t>
            </a:r>
            <a:r>
              <a:rPr lang="en-US" dirty="0" smtClean="0"/>
              <a:t>1300 (per </a:t>
            </a:r>
            <a:r>
              <a:rPr lang="en-US" dirty="0" err="1" smtClean="0"/>
              <a:t>synset</a:t>
            </a:r>
            <a:r>
              <a:rPr lang="en-US" dirty="0" smtClean="0"/>
              <a:t>)</a:t>
            </a:r>
          </a:p>
          <a:p>
            <a:r>
              <a:rPr lang="en-US" dirty="0"/>
              <a:t> 315,525 images have bounding box </a:t>
            </a:r>
            <a:r>
              <a:rPr lang="en-US" dirty="0" smtClean="0"/>
              <a:t>annotations</a:t>
            </a:r>
          </a:p>
          <a:p>
            <a:r>
              <a:rPr lang="en-US" dirty="0"/>
              <a:t>	Min = 100 / </a:t>
            </a:r>
            <a:r>
              <a:rPr lang="en-US" dirty="0" err="1" smtClean="0"/>
              <a:t>synset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 345,685 bounding box annotations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Validation data</a:t>
            </a:r>
          </a:p>
          <a:p>
            <a:r>
              <a:rPr lang="en-US" dirty="0" smtClean="0"/>
              <a:t>  50 images / </a:t>
            </a:r>
            <a:r>
              <a:rPr lang="en-US" dirty="0" err="1" smtClean="0"/>
              <a:t>synset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 55,388 bounding box annotations	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Test data</a:t>
            </a:r>
            <a:endParaRPr lang="en-US" b="1" dirty="0"/>
          </a:p>
          <a:p>
            <a:r>
              <a:rPr lang="en-US" dirty="0" smtClean="0"/>
              <a:t>  100 images / </a:t>
            </a:r>
            <a:r>
              <a:rPr lang="en-US" dirty="0" err="1" smtClean="0"/>
              <a:t>synset</a:t>
            </a:r>
            <a:endParaRPr lang="en-US" dirty="0" smtClean="0"/>
          </a:p>
          <a:p>
            <a:r>
              <a:rPr lang="en-US" dirty="0" smtClean="0"/>
              <a:t>  110,627 bounding box annotations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8382" y="6419852"/>
            <a:ext cx="786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Tree and some plant categories replaced with other objects between 2010,2011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0"/>
            <a:ext cx="5867400" cy="990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hlinkClick r:id="rId2"/>
              </a:rPr>
              <a:t>http://www.image-net.org</a:t>
            </a:r>
            <a:endParaRPr lang="en-US" sz="4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4186"/>
          <a:stretch/>
        </p:blipFill>
        <p:spPr>
          <a:xfrm>
            <a:off x="152400" y="4024938"/>
            <a:ext cx="7416800" cy="28330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116701"/>
            <a:ext cx="7391400" cy="3074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00" y="5664200"/>
            <a:ext cx="5994400" cy="66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103909"/>
            <a:ext cx="952500" cy="1039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6200" y="1154668"/>
            <a:ext cx="1522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Neue Light"/>
                <a:cs typeface="Helvetica Neue Light"/>
              </a:rPr>
              <a:t>Jia</a:t>
            </a:r>
            <a:r>
              <a:rPr lang="en-US" dirty="0" smtClean="0">
                <a:latin typeface="Helvetica Neue Light"/>
                <a:cs typeface="Helvetica Neue Light"/>
              </a:rPr>
              <a:t> Deng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(lead student)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                is a knowledge ontology</a:t>
            </a:r>
            <a:endParaRPr lang="en-US" sz="4000" dirty="0"/>
          </a:p>
        </p:txBody>
      </p:sp>
      <p:pic>
        <p:nvPicPr>
          <p:cNvPr id="4" name="Picture 3" descr="logo_highres.png"/>
          <p:cNvPicPr>
            <a:picLocks noChangeAspect="1"/>
          </p:cNvPicPr>
          <p:nvPr/>
        </p:nvPicPr>
        <p:blipFill>
          <a:blip r:embed="rId2" cstate="print"/>
          <a:srcRect l="8696" t="27975" r="6522" b="30062"/>
          <a:stretch>
            <a:fillRect/>
          </a:stretch>
        </p:blipFill>
        <p:spPr>
          <a:xfrm>
            <a:off x="609600" y="304800"/>
            <a:ext cx="2971800" cy="457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657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Taxonomy </a:t>
            </a:r>
          </a:p>
          <a:p>
            <a:r>
              <a:rPr lang="en-US" dirty="0" err="1" smtClean="0"/>
              <a:t>Partonomy</a:t>
            </a:r>
            <a:endParaRPr lang="en-US" dirty="0" smtClean="0"/>
          </a:p>
          <a:p>
            <a:r>
              <a:rPr lang="en-US" dirty="0" smtClean="0"/>
              <a:t>The “social network” of visual concepts</a:t>
            </a:r>
          </a:p>
          <a:p>
            <a:pPr lvl="1"/>
            <a:r>
              <a:rPr lang="en-US" dirty="0" smtClean="0"/>
              <a:t>Hidden knowledge and structure among visual concepts</a:t>
            </a:r>
          </a:p>
          <a:p>
            <a:pPr lvl="1"/>
            <a:r>
              <a:rPr lang="en-US" dirty="0" smtClean="0"/>
              <a:t>Prior knowledge</a:t>
            </a:r>
          </a:p>
          <a:p>
            <a:pPr lvl="1"/>
            <a:r>
              <a:rPr lang="en-US" dirty="0" smtClean="0"/>
              <a:t>Context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905000"/>
            <a:ext cx="41148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138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7778" t="21333" r="2222" b="28889"/>
          <a:stretch>
            <a:fillRect/>
          </a:stretch>
        </p:blipFill>
        <p:spPr bwMode="auto">
          <a:xfrm>
            <a:off x="381000" y="3962400"/>
            <a:ext cx="7924800" cy="273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                is a knowledge ontology</a:t>
            </a:r>
            <a:endParaRPr lang="en-US" sz="4000" dirty="0"/>
          </a:p>
        </p:txBody>
      </p:sp>
      <p:pic>
        <p:nvPicPr>
          <p:cNvPr id="4" name="Picture 3" descr="logo_highres.png"/>
          <p:cNvPicPr>
            <a:picLocks noChangeAspect="1"/>
          </p:cNvPicPr>
          <p:nvPr/>
        </p:nvPicPr>
        <p:blipFill>
          <a:blip r:embed="rId2" cstate="print"/>
          <a:srcRect l="8696" t="27975" r="6522" b="30062"/>
          <a:stretch>
            <a:fillRect/>
          </a:stretch>
        </p:blipFill>
        <p:spPr>
          <a:xfrm>
            <a:off x="609600" y="304800"/>
            <a:ext cx="2971800" cy="457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657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Taxonomy </a:t>
            </a:r>
          </a:p>
          <a:p>
            <a:r>
              <a:rPr lang="en-US" dirty="0" err="1" smtClean="0"/>
              <a:t>Partonomy</a:t>
            </a:r>
            <a:endParaRPr lang="en-US" dirty="0" smtClean="0"/>
          </a:p>
          <a:p>
            <a:r>
              <a:rPr lang="en-US" dirty="0" smtClean="0"/>
              <a:t>The “social network” of visual concepts</a:t>
            </a:r>
          </a:p>
          <a:p>
            <a:pPr lvl="1"/>
            <a:r>
              <a:rPr lang="en-US" dirty="0" smtClean="0"/>
              <a:t>Hidden knowledge and structure among visual concepts</a:t>
            </a:r>
          </a:p>
          <a:p>
            <a:pPr lvl="1"/>
            <a:r>
              <a:rPr lang="en-US" dirty="0" smtClean="0"/>
              <a:t>Prior knowledge</a:t>
            </a:r>
          </a:p>
          <a:p>
            <a:pPr lvl="1"/>
            <a:r>
              <a:rPr lang="en-US" dirty="0" smtClean="0"/>
              <a:t>Context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905000"/>
            <a:ext cx="41148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138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7778" t="21333" r="2222" b="28889"/>
          <a:stretch>
            <a:fillRect/>
          </a:stretch>
        </p:blipFill>
        <p:spPr bwMode="auto">
          <a:xfrm>
            <a:off x="381000" y="3962400"/>
            <a:ext cx="7924800" cy="273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96200" y="2362200"/>
            <a:ext cx="1447800" cy="1386921"/>
          </a:xfrm>
          <a:prstGeom prst="rect">
            <a:avLst/>
          </a:prstGeom>
          <a:solidFill>
            <a:srgbClr val="C0504D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diversity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95575" y="457200"/>
            <a:ext cx="5686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657600"/>
            <a:ext cx="62293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1820130" y="4911811"/>
            <a:ext cx="1453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 Light"/>
                <a:cs typeface="Helvetica Neue Light"/>
              </a:rPr>
              <a:t>Caltech101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981200"/>
            <a:ext cx="2209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228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Diversity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pic>
        <p:nvPicPr>
          <p:cNvPr id="9" name="Picture 8" descr="logo_highr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1448340" y="1828260"/>
            <a:ext cx="2209800" cy="68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/>
                <a:cs typeface="Helvetica Neue Light"/>
              </a:rPr>
              <a:t>Classification Challenge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Given an image predict categories</a:t>
            </a:r>
            <a:r>
              <a:rPr lang="en-US" baseline="0" dirty="0" smtClean="0">
                <a:latin typeface="Helvetica Neue Light"/>
                <a:cs typeface="Helvetica Neue Light"/>
              </a:rPr>
              <a:t> of objects that may be present in the image</a:t>
            </a:r>
          </a:p>
          <a:p>
            <a:endParaRPr lang="en-US" baseline="0" dirty="0" smtClean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1000 “leaf” categories from </a:t>
            </a:r>
            <a:r>
              <a:rPr lang="en-US" dirty="0" err="1" smtClean="0">
                <a:latin typeface="Helvetica Neue Light"/>
                <a:cs typeface="Helvetica Neue Light"/>
              </a:rPr>
              <a:t>ImageNet</a:t>
            </a:r>
            <a:endParaRPr lang="en-US" dirty="0" smtClean="0">
              <a:latin typeface="Helvetica Neue Light"/>
              <a:cs typeface="Helvetica Neue Light"/>
            </a:endParaRPr>
          </a:p>
          <a:p>
            <a:endParaRPr lang="en-US" baseline="0" dirty="0" smtClean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Two evaluation criteria based on cost averaged over test images</a:t>
            </a:r>
          </a:p>
          <a:p>
            <a:pPr lvl="1"/>
            <a:r>
              <a:rPr lang="en-US" b="1" baseline="0" dirty="0" smtClean="0">
                <a:latin typeface="Helvetica Neue Light"/>
                <a:cs typeface="Helvetica Neue Light"/>
              </a:rPr>
              <a:t>Flat cost </a:t>
            </a:r>
            <a:r>
              <a:rPr lang="en-US" baseline="0" dirty="0" smtClean="0">
                <a:latin typeface="Helvetica Neue Light"/>
                <a:cs typeface="Helvetica Neue Light"/>
              </a:rPr>
              <a:t>– pay 0 for correct category, 1 otherwise</a:t>
            </a:r>
          </a:p>
          <a:p>
            <a:pPr lvl="1"/>
            <a:r>
              <a:rPr lang="en-US" b="1" dirty="0" smtClean="0">
                <a:latin typeface="Helvetica Neue Light"/>
                <a:cs typeface="Helvetica Neue Light"/>
              </a:rPr>
              <a:t>Hierarchical cost </a:t>
            </a:r>
            <a:r>
              <a:rPr lang="en-US" dirty="0" smtClean="0">
                <a:latin typeface="Helvetica Neue Light"/>
                <a:cs typeface="Helvetica Neue Light"/>
              </a:rPr>
              <a:t>– pay 0 for correct category, height of least common ancestor in </a:t>
            </a:r>
            <a:r>
              <a:rPr lang="en-US" dirty="0" err="1" smtClean="0">
                <a:latin typeface="Helvetica Neue Light"/>
                <a:cs typeface="Helvetica Neue Light"/>
              </a:rPr>
              <a:t>WordNet</a:t>
            </a:r>
            <a:r>
              <a:rPr lang="en-US" dirty="0" smtClean="0">
                <a:latin typeface="Helvetica Neue Light"/>
                <a:cs typeface="Helvetica Neue Light"/>
              </a:rPr>
              <a:t> for any other category (divide by max height for normalization)</a:t>
            </a:r>
          </a:p>
          <a:p>
            <a:pPr lvl="1"/>
            <a:endParaRPr lang="en-US" dirty="0" smtClean="0">
              <a:latin typeface="Helvetica Neue Light"/>
              <a:cs typeface="Helvetica Neue Light"/>
            </a:endParaRPr>
          </a:p>
          <a:p>
            <a:r>
              <a:rPr lang="en-US" baseline="0" dirty="0" smtClean="0">
                <a:latin typeface="Helvetica Neue Light"/>
                <a:cs typeface="Helvetica Neue Light"/>
              </a:rPr>
              <a:t>Allow</a:t>
            </a:r>
            <a:r>
              <a:rPr lang="en-US" dirty="0" smtClean="0">
                <a:latin typeface="Helvetica Neue Light"/>
                <a:cs typeface="Helvetica Neue Light"/>
              </a:rPr>
              <a:t> a shortlist of up to 5 predictions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Use the lowest cost prediction each test image</a:t>
            </a:r>
          </a:p>
          <a:p>
            <a:pPr lvl="1"/>
            <a:r>
              <a:rPr lang="en-US" dirty="0" smtClean="0">
                <a:latin typeface="Helvetica Neue Light"/>
                <a:cs typeface="Helvetica Neue Light"/>
              </a:rPr>
              <a:t>Allows for incomplete labeling of all categories in an image </a:t>
            </a:r>
            <a:endParaRPr lang="en-US" baseline="0" dirty="0" smtClean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 Neue Light"/>
            <a:cs typeface="Helvetica Neue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790</Words>
  <Application>Microsoft Macintosh PowerPoint</Application>
  <PresentationFormat>On-screen Show (4:3)</PresentationFormat>
  <Paragraphs>258</Paragraphs>
  <Slides>33</Slides>
  <Notes>7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Large Scale Visual Recognition Challenge 2011 </vt:lpstr>
      <vt:lpstr>Large Scale Recognition</vt:lpstr>
      <vt:lpstr>Source for categories and training data</vt:lpstr>
      <vt:lpstr>ILSVRC 2011 Data</vt:lpstr>
      <vt:lpstr>PowerPoint Presentation</vt:lpstr>
      <vt:lpstr>                    is a knowledge ontology</vt:lpstr>
      <vt:lpstr>                    is a knowledge ontology</vt:lpstr>
      <vt:lpstr>diversity</vt:lpstr>
      <vt:lpstr>Classification Challenge</vt:lpstr>
      <vt:lpstr>Participation</vt:lpstr>
      <vt:lpstr>Classification Results  Flat Cost, 5 Predictions per Image</vt:lpstr>
      <vt:lpstr>Best Classification Results 5 Predictions / Image</vt:lpstr>
      <vt:lpstr>Classification Winners</vt:lpstr>
      <vt:lpstr>Easiest synsets</vt:lpstr>
      <vt:lpstr>Toughest Synsets</vt:lpstr>
      <vt:lpstr>Water-jugs are hard!</vt:lpstr>
      <vt:lpstr>But wooden spoons?</vt:lpstr>
      <vt:lpstr>PowerPoint Presentation</vt:lpstr>
      <vt:lpstr>Easiest Subtrees</vt:lpstr>
      <vt:lpstr>Hardest Subtrees</vt:lpstr>
      <vt:lpstr>Most difficult  …..?</vt:lpstr>
      <vt:lpstr>Most difficult paintbrushes!</vt:lpstr>
      <vt:lpstr>Easiest paintbrushes</vt:lpstr>
      <vt:lpstr>Localization Challenge</vt:lpstr>
      <vt:lpstr>Entries</vt:lpstr>
      <vt:lpstr>Precision</vt:lpstr>
      <vt:lpstr>Recall</vt:lpstr>
      <vt:lpstr>Rough Analysis</vt:lpstr>
      <vt:lpstr>Highly accurate localizations from the winning submission</vt:lpstr>
      <vt:lpstr>PowerPoint Presentation</vt:lpstr>
      <vt:lpstr>Other correct localizations from the winning submission</vt:lpstr>
      <vt:lpstr>PowerPoint Presentation</vt:lpstr>
      <vt:lpstr>2012 Large Scale Visual Recognition Challenge!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Berg</dc:creator>
  <cp:lastModifiedBy>Alexander Berg</cp:lastModifiedBy>
  <cp:revision>118</cp:revision>
  <dcterms:created xsi:type="dcterms:W3CDTF">2010-09-15T19:05:57Z</dcterms:created>
  <dcterms:modified xsi:type="dcterms:W3CDTF">2011-11-16T17:54:11Z</dcterms:modified>
</cp:coreProperties>
</file>